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6" r:id="rId15"/>
    <p:sldId id="277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Economica" panose="020B060402020202020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C51EA5-0360-427C-9210-20F0B7C21EAB}">
  <a:tblStyle styleId="{D2C51EA5-0360-427C-9210-20F0B7C21EAB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7b3fcbce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37b3fcbce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7b3fcbcea_1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37b3fcbcea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7b3fcbcea_1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37b3fcbcea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7b3fcbcea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37b3fcbcea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7b3fcbcea_1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37b3fcbcea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7b3fcbcea_1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37b3fcbcea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584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7b3fcbcea_1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37b3fcbcea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1065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7b3fcbcea_1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37b3fcbcea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7b3fcbcea_1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137b3fcbcea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7b3fcbcea_1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137b3fcbcea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7b3fcbcea_1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137b3fcbcea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7b3fcbcea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137b3fcbce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7b3fcbcea_1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37b3fcbcea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7b3fcbcea_1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137b3fcbcea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7b3fcbcea_1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137b3fcbcea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7b3fcbcea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137b3fcbce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7b3fcbcea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137b3fcbcea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7b3fcbcea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137b3fcbce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7b3fcbcea_1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37b3fcbcea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7b3fcbcea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137b3fcbce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7b3fcbcea_1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37b3fcbcea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7b3fcbcea_1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37b3fcbcea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00100" y="481946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800100" y="1577340"/>
            <a:ext cx="7543800" cy="2948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205740" y="4730754"/>
            <a:ext cx="2057400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2617470" y="4730754"/>
            <a:ext cx="3909060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7852410" y="4730754"/>
            <a:ext cx="1097280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_HEADER_1">
    <p:bg>
      <p:bgPr>
        <a:gradFill>
          <a:gsLst>
            <a:gs pos="0">
              <a:srgbClr val="E1DBC9"/>
            </a:gs>
            <a:gs pos="77000">
              <a:srgbClr val="C8C1B0"/>
            </a:gs>
            <a:gs pos="100000">
              <a:srgbClr val="C0BAAA"/>
            </a:gs>
          </a:gsLst>
          <a:lin ang="5400000" scaled="0"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 amt="45000"/>
            </a:blip>
            <a:tile tx="-44450" ty="38100" sx="85000" sy="85000" flip="none" algn="tl"/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980903" y="950797"/>
            <a:ext cx="7182197" cy="3230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1085850" y="1058711"/>
            <a:ext cx="6972300" cy="3026077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3851910" y="950797"/>
            <a:ext cx="1440180" cy="5486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14"/>
          <p:cNvGrpSpPr/>
          <p:nvPr/>
        </p:nvGrpSpPr>
        <p:grpSpPr>
          <a:xfrm>
            <a:off x="3937635" y="950797"/>
            <a:ext cx="1268730" cy="483971"/>
            <a:chOff x="5318306" y="1386268"/>
            <a:chExt cx="1567331" cy="645295"/>
          </a:xfrm>
        </p:grpSpPr>
        <p:cxnSp>
          <p:nvCxnSpPr>
            <p:cNvPr id="70" name="Google Shape;70;p14"/>
            <p:cNvCxnSpPr/>
            <p:nvPr/>
          </p:nvCxnSpPr>
          <p:spPr>
            <a:xfrm>
              <a:off x="5318306" y="1386268"/>
              <a:ext cx="0" cy="64008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14"/>
            <p:cNvCxnSpPr/>
            <p:nvPr/>
          </p:nvCxnSpPr>
          <p:spPr>
            <a:xfrm>
              <a:off x="6885637" y="1386268"/>
              <a:ext cx="0" cy="64008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" name="Google Shape;72;p14"/>
            <p:cNvCxnSpPr/>
            <p:nvPr/>
          </p:nvCxnSpPr>
          <p:spPr>
            <a:xfrm>
              <a:off x="5318306" y="2031563"/>
              <a:ext cx="1567331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1172717" y="1570732"/>
            <a:ext cx="6803136" cy="1940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sz="540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1172718" y="3511547"/>
            <a:ext cx="6803136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3991356" y="1008377"/>
            <a:ext cx="1165860" cy="39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1090165" y="3908295"/>
            <a:ext cx="4430268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6453378" y="3908295"/>
            <a:ext cx="1584198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042-020-09548-4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i.org/10.1007/s11042-018-7084-0" TargetMode="External"/><Relationship Id="rId4" Type="http://schemas.openxmlformats.org/officeDocument/2006/relationships/hyperlink" Target="https://doi.org/10.1007/s00530-021-00751-3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ctrTitle"/>
          </p:nvPr>
        </p:nvSpPr>
        <p:spPr>
          <a:xfrm>
            <a:off x="1171280" y="1568447"/>
            <a:ext cx="6874496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</a:pPr>
            <a:r>
              <a:rPr lang="en" sz="4000"/>
              <a:t>SELF EMBEDDING WATERMARKING SYSTEM</a:t>
            </a:r>
            <a:endParaRPr sz="4000"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3405550" y="3874450"/>
            <a:ext cx="2967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 b="1"/>
              <a:t>Advisor: Dr. Asif Mahmood Gilani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516118" y="-98981"/>
            <a:ext cx="8229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Century Gothic"/>
              <a:buNone/>
            </a:pPr>
            <a:r>
              <a:rPr lang="en" sz="3000"/>
              <a:t>Prototype Results (Triple Recovery Method)</a:t>
            </a:r>
            <a:endParaRPr sz="1100"/>
          </a:p>
        </p:txBody>
      </p:sp>
      <p:graphicFrame>
        <p:nvGraphicFramePr>
          <p:cNvPr id="137" name="Google Shape;137;p24"/>
          <p:cNvGraphicFramePr/>
          <p:nvPr/>
        </p:nvGraphicFramePr>
        <p:xfrm>
          <a:off x="238026" y="671661"/>
          <a:ext cx="8564225" cy="4301425"/>
        </p:xfrm>
        <a:graphic>
          <a:graphicData uri="http://schemas.openxmlformats.org/drawingml/2006/table">
            <a:tbl>
              <a:tblPr firstRow="1" bandRow="1">
                <a:noFill/>
                <a:tableStyleId>{D2C51EA5-0360-427C-9210-20F0B7C21EAB}</a:tableStyleId>
              </a:tblPr>
              <a:tblGrid>
                <a:gridCol w="249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5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Original Image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Watermarked Image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Execution Time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(Seconds)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PSNR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(Watermarked Image)</a:t>
                      </a:r>
                      <a:endParaRPr sz="1100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5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10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39.97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0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45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44.10</a:t>
                      </a:r>
                      <a:endParaRPr sz="1100"/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8" name="Google Shape;13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118" y="1281456"/>
            <a:ext cx="1647334" cy="1647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2629" y="1281455"/>
            <a:ext cx="1647334" cy="1647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1722" y="3121970"/>
            <a:ext cx="2123388" cy="1592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11704" y="3174997"/>
            <a:ext cx="2069183" cy="1551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608029" y="0"/>
            <a:ext cx="8293231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Century Gothic"/>
              <a:buNone/>
            </a:pPr>
            <a:r>
              <a:rPr lang="en" sz="3000"/>
              <a:t>Prototype Results (Triple Recovery Method)</a:t>
            </a:r>
            <a:endParaRPr sz="1100"/>
          </a:p>
        </p:txBody>
      </p:sp>
      <p:graphicFrame>
        <p:nvGraphicFramePr>
          <p:cNvPr id="147" name="Google Shape;147;p25"/>
          <p:cNvGraphicFramePr/>
          <p:nvPr/>
        </p:nvGraphicFramePr>
        <p:xfrm>
          <a:off x="552647" y="869622"/>
          <a:ext cx="7818300" cy="3994575"/>
        </p:xfrm>
        <a:graphic>
          <a:graphicData uri="http://schemas.openxmlformats.org/drawingml/2006/table">
            <a:tbl>
              <a:tblPr firstRow="1" bandRow="1">
                <a:noFill/>
                <a:tableStyleId>{D2C51EA5-0360-427C-9210-20F0B7C21EAB}</a:tableStyleId>
              </a:tblPr>
              <a:tblGrid>
                <a:gridCol w="390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Tampered Image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Output Image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2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2334" y="3243410"/>
            <a:ext cx="2069183" cy="1551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9630" y="3243410"/>
            <a:ext cx="20574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5830" y="1313859"/>
            <a:ext cx="1766348" cy="176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32316" y="1313859"/>
            <a:ext cx="1766348" cy="1766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608029" y="0"/>
            <a:ext cx="8293231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Century Gothic"/>
              <a:buNone/>
            </a:pPr>
            <a:r>
              <a:rPr lang="en" sz="3000"/>
              <a:t>Prototype Results (Triple Recovery Method)</a:t>
            </a:r>
            <a:endParaRPr sz="1100"/>
          </a:p>
        </p:txBody>
      </p:sp>
      <p:graphicFrame>
        <p:nvGraphicFramePr>
          <p:cNvPr id="157" name="Google Shape;157;p26"/>
          <p:cNvGraphicFramePr/>
          <p:nvPr/>
        </p:nvGraphicFramePr>
        <p:xfrm>
          <a:off x="552647" y="869622"/>
          <a:ext cx="7818300" cy="2252300"/>
        </p:xfrm>
        <a:graphic>
          <a:graphicData uri="http://schemas.openxmlformats.org/drawingml/2006/table">
            <a:tbl>
              <a:tblPr firstRow="1" bandRow="1">
                <a:noFill/>
                <a:tableStyleId>{D2C51EA5-0360-427C-9210-20F0B7C21EAB}</a:tableStyleId>
              </a:tblPr>
              <a:tblGrid>
                <a:gridCol w="195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4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Original Image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Watermarked Image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Tampered Image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Output Image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8" name="Google Shape;158;p26" descr="A person wearing a hat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470" y="1317790"/>
            <a:ext cx="1717817" cy="171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 descr="A person wearing a hat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9984" y="1325169"/>
            <a:ext cx="1717817" cy="171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 descr="A person wearing a hat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1325169"/>
            <a:ext cx="1717817" cy="171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 descr="A person wearing a hat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94016" y="1325169"/>
            <a:ext cx="1717817" cy="171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608029" y="0"/>
            <a:ext cx="8293231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Century Gothic"/>
              <a:buNone/>
            </a:pPr>
            <a:r>
              <a:rPr lang="en" sz="3000"/>
              <a:t>Prototype Results (Triple Recovery Method)</a:t>
            </a:r>
            <a:endParaRPr sz="1100"/>
          </a:p>
        </p:txBody>
      </p:sp>
      <p:graphicFrame>
        <p:nvGraphicFramePr>
          <p:cNvPr id="167" name="Google Shape;167;p27"/>
          <p:cNvGraphicFramePr/>
          <p:nvPr/>
        </p:nvGraphicFramePr>
        <p:xfrm>
          <a:off x="552647" y="869622"/>
          <a:ext cx="7818300" cy="2252300"/>
        </p:xfrm>
        <a:graphic>
          <a:graphicData uri="http://schemas.openxmlformats.org/drawingml/2006/table">
            <a:tbl>
              <a:tblPr firstRow="1" bandRow="1">
                <a:noFill/>
                <a:tableStyleId>{D2C51EA5-0360-427C-9210-20F0B7C21EAB}</a:tableStyleId>
              </a:tblPr>
              <a:tblGrid>
                <a:gridCol w="195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4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Original Image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Watermarked Image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Tampered Image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Output Image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8" name="Google Shape;168;p27" descr="A person wearing a hat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470" y="1317790"/>
            <a:ext cx="1717817" cy="171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 descr="A person wearing a hat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6693" y="1317791"/>
            <a:ext cx="1717817" cy="171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 descr="A picture containing person, indoo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40916" y="1317791"/>
            <a:ext cx="1717817" cy="171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65140" y="1317791"/>
            <a:ext cx="1717817" cy="171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608029" y="0"/>
            <a:ext cx="8293231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Century Gothic"/>
              <a:buNone/>
            </a:pPr>
            <a:r>
              <a:rPr lang="en" sz="3000" dirty="0"/>
              <a:t>Prototype Results (Triple Recovery Method)</a:t>
            </a:r>
            <a:endParaRPr sz="1100" dirty="0"/>
          </a:p>
        </p:txBody>
      </p:sp>
      <p:graphicFrame>
        <p:nvGraphicFramePr>
          <p:cNvPr id="167" name="Google Shape;167;p27"/>
          <p:cNvGraphicFramePr/>
          <p:nvPr>
            <p:extLst>
              <p:ext uri="{D42A27DB-BD31-4B8C-83A1-F6EECF244321}">
                <p14:modId xmlns:p14="http://schemas.microsoft.com/office/powerpoint/2010/main" val="4246046609"/>
              </p:ext>
            </p:extLst>
          </p:nvPr>
        </p:nvGraphicFramePr>
        <p:xfrm>
          <a:off x="552647" y="869622"/>
          <a:ext cx="7818300" cy="2252300"/>
        </p:xfrm>
        <a:graphic>
          <a:graphicData uri="http://schemas.openxmlformats.org/drawingml/2006/table">
            <a:tbl>
              <a:tblPr firstRow="1" bandRow="1">
                <a:noFill/>
                <a:tableStyleId>{D2C51EA5-0360-427C-9210-20F0B7C21EAB}</a:tableStyleId>
              </a:tblPr>
              <a:tblGrid>
                <a:gridCol w="195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4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Original Image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Watermarked Image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Tampered Image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Output Image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68600" marR="68600" marT="34300" marB="343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68600" marR="68600" marT="34300" marB="3430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68600" marR="68600" marT="34300" marB="3430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68600" marR="68600" marT="34300" marB="34300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E36F391-8564-8215-0078-DDE4579A0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01" y="1317791"/>
            <a:ext cx="1646865" cy="1646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39272-EE41-DDA5-CADD-C09F8D154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324" y="1317791"/>
            <a:ext cx="1646866" cy="1646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D82A02-F4C5-DF99-6AF9-61BD13BFB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17791"/>
            <a:ext cx="1646866" cy="16468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F38D74-ABAE-4749-03D9-26076A0D0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3676" y="1317791"/>
            <a:ext cx="1646865" cy="164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0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608029" y="0"/>
            <a:ext cx="8293231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Century Gothic"/>
              <a:buNone/>
            </a:pPr>
            <a:r>
              <a:rPr lang="en" sz="3000" dirty="0"/>
              <a:t>Prototype Results (Triple Recovery Method)</a:t>
            </a:r>
            <a:endParaRPr sz="1100" dirty="0"/>
          </a:p>
        </p:txBody>
      </p:sp>
      <p:graphicFrame>
        <p:nvGraphicFramePr>
          <p:cNvPr id="167" name="Google Shape;167;p27"/>
          <p:cNvGraphicFramePr/>
          <p:nvPr>
            <p:extLst>
              <p:ext uri="{D42A27DB-BD31-4B8C-83A1-F6EECF244321}">
                <p14:modId xmlns:p14="http://schemas.microsoft.com/office/powerpoint/2010/main" val="2323448602"/>
              </p:ext>
            </p:extLst>
          </p:nvPr>
        </p:nvGraphicFramePr>
        <p:xfrm>
          <a:off x="552647" y="869622"/>
          <a:ext cx="7818300" cy="2252300"/>
        </p:xfrm>
        <a:graphic>
          <a:graphicData uri="http://schemas.openxmlformats.org/drawingml/2006/table">
            <a:tbl>
              <a:tblPr firstRow="1" bandRow="1">
                <a:noFill/>
                <a:tableStyleId>{D2C51EA5-0360-427C-9210-20F0B7C21EAB}</a:tableStyleId>
              </a:tblPr>
              <a:tblGrid>
                <a:gridCol w="195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4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</a:rPr>
                        <a:t>Original Image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Watermarked Image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Tampered Image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Output Image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68600" marR="68600" marT="34300" marB="343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68600" marR="68600" marT="34300" marB="3430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68600" marR="68600" marT="34300" marB="3430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68600" marR="68600" marT="34300" marB="34300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E36F391-8564-8215-0078-DDE4579A0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01" y="1317791"/>
            <a:ext cx="1646865" cy="1646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39272-EE41-DDA5-CADD-C09F8D154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324" y="1317791"/>
            <a:ext cx="1646866" cy="1646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B11C75-FD02-717E-32CF-4A798598A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17791"/>
            <a:ext cx="1646866" cy="1646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7107FE-862A-5B87-2226-32A927493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676" y="1317790"/>
            <a:ext cx="1646865" cy="164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66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800100" y="481946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" sz="3000"/>
              <a:t>Improvements</a:t>
            </a:r>
            <a:endParaRPr sz="3000"/>
          </a:p>
        </p:txBody>
      </p:sp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xfrm>
            <a:off x="800100" y="1577340"/>
            <a:ext cx="7543800" cy="2948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Reduced processing time (numpy strides).</a:t>
            </a:r>
            <a:endParaRPr sz="1800" dirty="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Increased PSNR (interpolation).</a:t>
            </a:r>
            <a:endParaRPr sz="1800" dirty="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Added support for RGB images.</a:t>
            </a:r>
            <a:endParaRPr sz="1800" dirty="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Added support for video watermarking, authentication and restoration.</a:t>
            </a:r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Added multiple lookup tables (5 new table orientations).</a:t>
            </a:r>
            <a:endParaRPr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800100" y="481946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" sz="3000"/>
              <a:t>Video Watermarking Process</a:t>
            </a:r>
            <a:endParaRPr sz="3000"/>
          </a:p>
        </p:txBody>
      </p:sp>
      <p:sp>
        <p:nvSpPr>
          <p:cNvPr id="183" name="Google Shape;183;p29"/>
          <p:cNvSpPr txBox="1">
            <a:spLocks noGrp="1"/>
          </p:cNvSpPr>
          <p:nvPr>
            <p:ph type="body" idx="1"/>
          </p:nvPr>
        </p:nvSpPr>
        <p:spPr>
          <a:xfrm>
            <a:off x="800100" y="1577340"/>
            <a:ext cx="7543800" cy="2948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The triple recovery process is used in the following processes</a:t>
            </a: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Video watermarking</a:t>
            </a: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Video Authentication</a:t>
            </a: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Video Recovery</a:t>
            </a:r>
            <a:endParaRPr sz="1800"/>
          </a:p>
          <a:p>
            <a:pPr marL="13970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endParaRPr sz="1800"/>
          </a:p>
          <a:p>
            <a:pPr marL="13970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800100" y="481946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" sz="3000"/>
              <a:t>No key frame</a:t>
            </a:r>
            <a:endParaRPr sz="3000"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800100" y="1577340"/>
            <a:ext cx="7543800" cy="2948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The key frame are discarded because 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key frame itself is lost, then no recovery.</a:t>
            </a: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Key frame data is simply copied into the altered frames.</a:t>
            </a: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video is recovered from the key frames, then there are glitches in the resultant video.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565951" y="481946"/>
            <a:ext cx="777794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" sz="3000"/>
              <a:t>Video Watermarking Process</a:t>
            </a:r>
            <a:endParaRPr sz="3000"/>
          </a:p>
        </p:txBody>
      </p:sp>
      <p:sp>
        <p:nvSpPr>
          <p:cNvPr id="195" name="Google Shape;195;p31"/>
          <p:cNvSpPr txBox="1">
            <a:spLocks noGrp="1"/>
          </p:cNvSpPr>
          <p:nvPr>
            <p:ph type="body" idx="1"/>
          </p:nvPr>
        </p:nvSpPr>
        <p:spPr>
          <a:xfrm>
            <a:off x="800100" y="1577340"/>
            <a:ext cx="7543800" cy="2948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At first the video is divided into array of frames in which each frame goes through the same processes explained above.</a:t>
            </a:r>
            <a:endParaRPr sz="1800"/>
          </a:p>
          <a:p>
            <a:pPr marL="13970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As there are many frames, we are using threading for faster results.</a:t>
            </a:r>
            <a:endParaRPr sz="1800"/>
          </a:p>
          <a:p>
            <a:pPr marL="13970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After each frame is processed the frame is recombined into a video.</a:t>
            </a:r>
            <a:endParaRPr sz="1800"/>
          </a:p>
          <a:p>
            <a:pPr marL="13970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endParaRPr sz="1800"/>
          </a:p>
          <a:p>
            <a:pPr marL="13970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800100" y="481946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" sz="3600"/>
              <a:t>Outline</a:t>
            </a:r>
            <a:endParaRPr sz="360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800100" y="1365224"/>
            <a:ext cx="7543800" cy="3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Introduction</a:t>
            </a: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Literature Review</a:t>
            </a: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Previous Work Done</a:t>
            </a: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System Overview</a:t>
            </a: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Technologies used</a:t>
            </a: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Code Explanation</a:t>
            </a: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Prototype Results</a:t>
            </a: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Future Plan</a:t>
            </a:r>
            <a:endParaRPr sz="1800"/>
          </a:p>
          <a:p>
            <a:pPr marL="13970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title"/>
          </p:nvPr>
        </p:nvSpPr>
        <p:spPr>
          <a:xfrm>
            <a:off x="800100" y="481946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" sz="3000"/>
              <a:t>Future Work</a:t>
            </a:r>
            <a:endParaRPr sz="3000"/>
          </a:p>
        </p:txBody>
      </p:sp>
      <p:sp>
        <p:nvSpPr>
          <p:cNvPr id="201" name="Google Shape;201;p32"/>
          <p:cNvSpPr txBox="1">
            <a:spLocks noGrp="1"/>
          </p:cNvSpPr>
          <p:nvPr>
            <p:ph type="body" idx="1"/>
          </p:nvPr>
        </p:nvSpPr>
        <p:spPr>
          <a:xfrm>
            <a:off x="800100" y="1577340"/>
            <a:ext cx="7543800" cy="2948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Improve quality of recovered region.</a:t>
            </a:r>
            <a:endParaRPr sz="1800" dirty="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Reduce the Video watermarking and recovery time.</a:t>
            </a:r>
            <a:endParaRPr sz="1800" dirty="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Introduce temporal authentication in video.</a:t>
            </a:r>
            <a:endParaRPr sz="1800" dirty="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Implement this logic to pixel level instead of block level.</a:t>
            </a:r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Browser extension.</a:t>
            </a:r>
            <a:endParaRPr sz="1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800100" y="481946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" sz="3000"/>
              <a:t>References</a:t>
            </a:r>
            <a:endParaRPr sz="3000"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"/>
          </p:nvPr>
        </p:nvSpPr>
        <p:spPr>
          <a:xfrm>
            <a:off x="800100" y="1577200"/>
            <a:ext cx="7789200" cy="26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Gul, E., Ozturk, S. A novel triple recovery information embedding approach for self-embedded digital image watermarking. Multimed Tools Appl 79, 31239–31264 (2020).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https://doi.org/10.1007/s11042-020-09548-4</a:t>
            </a:r>
            <a:endParaRPr sz="1400"/>
          </a:p>
          <a:p>
            <a:pPr marL="139700" lvl="0" indent="-139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Gul, E., Ozturk, S. A novel pixel-wise authentication-based self-embedding fragile watermarking method. Multimedia Systems 27, 531–545 (2021).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https://doi.org/10.1007/s00530-021-00751-3</a:t>
            </a:r>
            <a:endParaRPr sz="1400"/>
          </a:p>
          <a:p>
            <a:pPr marL="139700" lvl="0" indent="-139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Gul, E., Ozturk, S. A novel hash function based fragile watermarking method for image integrity. Multimed Tools Appl 78, 17701–17718 (2019).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https://doi.org/10.1007/s11042-018-7084-0</a:t>
            </a:r>
            <a:endParaRPr sz="1400"/>
          </a:p>
          <a:p>
            <a:pPr marL="139700" lvl="0" indent="-1397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P. Deshmane, "MRKFE: Designing cascaded map reduce algorithm for key frame extraction," 2017 International Conference on Information Communication and Embedded Systems (ICICES), 2017, pp. 1-6, doi: 10.1109/ICICES.2017.8070719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title"/>
          </p:nvPr>
        </p:nvSpPr>
        <p:spPr>
          <a:xfrm>
            <a:off x="1170432" y="1160308"/>
            <a:ext cx="6803100" cy="19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</a:pPr>
            <a:r>
              <a:rPr lang="en" sz="4000"/>
              <a:t>THANK YOU</a:t>
            </a:r>
            <a:endParaRPr sz="4000"/>
          </a:p>
        </p:txBody>
      </p:sp>
      <p:sp>
        <p:nvSpPr>
          <p:cNvPr id="213" name="Google Shape;213;p34"/>
          <p:cNvSpPr txBox="1">
            <a:spLocks noGrp="1"/>
          </p:cNvSpPr>
          <p:nvPr>
            <p:ph type="body" idx="1"/>
          </p:nvPr>
        </p:nvSpPr>
        <p:spPr>
          <a:xfrm>
            <a:off x="1170457" y="2627869"/>
            <a:ext cx="68031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18L-0756 Arbab Hamd Rizwan</a:t>
            </a:r>
            <a:endParaRPr sz="1800"/>
          </a:p>
          <a:p>
            <a:pPr marL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18L-0972 Usama Aslam</a:t>
            </a:r>
            <a:endParaRPr sz="1800"/>
          </a:p>
          <a:p>
            <a:pPr marL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18L-1131 Aashar Naseem</a:t>
            </a:r>
            <a:endParaRPr sz="1800"/>
          </a:p>
          <a:p>
            <a:pPr marL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18L-1139 Hunzlah Malik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800100" y="481946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" sz="3000"/>
              <a:t>Introduction</a:t>
            </a:r>
            <a:endParaRPr sz="3000"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800100" y="1577340"/>
            <a:ext cx="7543800" cy="2948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is Self Embedding Watermarking System?</a:t>
            </a: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Areas of usage</a:t>
            </a: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Image Watermarking</a:t>
            </a: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Video Watermarking</a:t>
            </a: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Tamper Detection for image and video</a:t>
            </a: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Restoration of tampered image and video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800100" y="481946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" sz="3000"/>
              <a:t>Literature Review</a:t>
            </a:r>
            <a:endParaRPr sz="3000"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800100" y="1577340"/>
            <a:ext cx="7543800" cy="2948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04800" lvl="0" indent="-247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500" b="1"/>
              <a:t>Image Watermarking</a:t>
            </a:r>
            <a:endParaRPr sz="1100"/>
          </a:p>
          <a:p>
            <a:pPr marL="520700" lvl="1" indent="-2603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○"/>
            </a:pPr>
            <a:r>
              <a:rPr lang="en" sz="1400"/>
              <a:t>Triple Recovery Information Embedding Approach</a:t>
            </a:r>
            <a:endParaRPr sz="1100"/>
          </a:p>
          <a:p>
            <a:pPr marL="520700" lvl="1" indent="-2603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○"/>
            </a:pPr>
            <a:r>
              <a:rPr lang="en" sz="1400"/>
              <a:t>Pixel-wise Authentication Based Self-Embedding Fragile Watermarking Method</a:t>
            </a:r>
            <a:endParaRPr sz="1100"/>
          </a:p>
          <a:p>
            <a:pPr marL="520700" lvl="1" indent="-2603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○"/>
            </a:pPr>
            <a:r>
              <a:rPr lang="en" sz="1400"/>
              <a:t>Hash Function Based Fragile Watermarking </a:t>
            </a:r>
            <a:endParaRPr sz="1100"/>
          </a:p>
          <a:p>
            <a:pPr marL="304800" lvl="0" indent="-2476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500" b="1"/>
              <a:t>Video Watermarking </a:t>
            </a:r>
            <a:endParaRPr sz="1100"/>
          </a:p>
          <a:p>
            <a:pPr marL="520700" lvl="1" indent="-2603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○"/>
            </a:pPr>
            <a:r>
              <a:rPr lang="en" sz="1400"/>
              <a:t>Video-Tampering Detection and Content Reconstruction via Self-Embedding</a:t>
            </a:r>
            <a:endParaRPr sz="1100"/>
          </a:p>
          <a:p>
            <a:pPr marL="520700" lvl="1" indent="-2603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○"/>
            </a:pPr>
            <a:r>
              <a:rPr lang="en" sz="1400"/>
              <a:t>Spatiotemporal Trident Networks: Detection and Localization of Object Removal Tampering</a:t>
            </a:r>
            <a:endParaRPr sz="1500"/>
          </a:p>
          <a:p>
            <a:pPr marL="139700" lvl="0" indent="-50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800100" y="481946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" sz="3000"/>
              <a:t>Previous Work Done (Mid Evaluation)</a:t>
            </a:r>
            <a:endParaRPr sz="300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800100" y="1577340"/>
            <a:ext cx="7543800" cy="29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Implementation of pixel-wise watermarking and authentication.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Implementation of triple recovery watermarking and authentication.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Comparison of results for both methods.</a:t>
            </a: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800100" y="481946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" sz="3000"/>
              <a:t>System Overview</a:t>
            </a:r>
            <a:endParaRPr sz="3000"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800100" y="1577340"/>
            <a:ext cx="7543800" cy="2948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Technologies used </a:t>
            </a: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Methodology</a:t>
            </a: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Code Explanation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</a:pP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800100" y="481946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" sz="3000"/>
              <a:t>Technologies Used</a:t>
            </a:r>
            <a:endParaRPr sz="3000"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800100" y="1577340"/>
            <a:ext cx="7543800" cy="2948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ReactJS for frontend</a:t>
            </a:r>
            <a:endParaRPr sz="1800"/>
          </a:p>
          <a:p>
            <a:pPr marL="34290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Typescript</a:t>
            </a:r>
            <a:endParaRPr sz="1800"/>
          </a:p>
          <a:p>
            <a:pPr marL="34290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Styled Components</a:t>
            </a:r>
            <a:endParaRPr sz="1800"/>
          </a:p>
          <a:p>
            <a:pPr marL="342900" lvl="1" indent="-177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Material UI</a:t>
            </a: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Django for backend</a:t>
            </a: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Python for multimedia authentication and recovery modules</a:t>
            </a:r>
            <a:endParaRPr sz="180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Blake2b library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800100" y="481946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" sz="3000"/>
              <a:t>Methodology</a:t>
            </a:r>
            <a:endParaRPr sz="3000"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391800" y="1295925"/>
            <a:ext cx="8398200" cy="3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Implement two different image watermarking and restoration research papers.</a:t>
            </a:r>
            <a:endParaRPr sz="1600"/>
          </a:p>
          <a:p>
            <a:pPr marL="139700" lvl="0" indent="-152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Select the paper with better results and extend for video authentication and recovery.</a:t>
            </a:r>
            <a:endParaRPr sz="1600"/>
          </a:p>
          <a:p>
            <a:pPr marL="139700" lvl="0" indent="-152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Watermarking</a:t>
            </a:r>
            <a:endParaRPr sz="1600"/>
          </a:p>
          <a:p>
            <a:pPr marL="342900" lvl="1" indent="-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Hash value generation for authentication bits</a:t>
            </a:r>
            <a:endParaRPr sz="1600"/>
          </a:p>
          <a:p>
            <a:pPr marL="342900" lvl="1" indent="-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Multiple variants of lookup table</a:t>
            </a:r>
            <a:endParaRPr sz="1600"/>
          </a:p>
          <a:p>
            <a:pPr marL="342900" lvl="1" indent="-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Implementation of image division</a:t>
            </a:r>
            <a:endParaRPr sz="1600"/>
          </a:p>
          <a:p>
            <a:pPr marL="139700" lvl="0" indent="-152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Tamper detection and restoration</a:t>
            </a:r>
            <a:endParaRPr sz="1600"/>
          </a:p>
          <a:p>
            <a:pPr marL="342900" lvl="1" indent="-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Triple recovery information embedding method</a:t>
            </a:r>
            <a:endParaRPr sz="1600"/>
          </a:p>
          <a:p>
            <a:pPr marL="342900" lvl="1" indent="-165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Pixel-wise authentication method</a:t>
            </a:r>
            <a:endParaRPr sz="1600"/>
          </a:p>
          <a:p>
            <a:pPr marL="139700" lvl="0" indent="-152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Video watermarking, authentication and restoration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431276" y="481946"/>
            <a:ext cx="8349792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Century Gothic"/>
              <a:buNone/>
            </a:pPr>
            <a:r>
              <a:rPr lang="en" sz="3000"/>
              <a:t>Code Explanation Triple Recovery Method</a:t>
            </a:r>
            <a:endParaRPr sz="1100"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800100" y="1577340"/>
            <a:ext cx="7543800" cy="2948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Lookup table</a:t>
            </a:r>
            <a:endParaRPr sz="1800" dirty="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Image size</a:t>
            </a:r>
            <a:endParaRPr sz="1800" dirty="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Block number</a:t>
            </a:r>
            <a:endParaRPr sz="1800" dirty="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Watermark process</a:t>
            </a:r>
            <a:endParaRPr sz="1800" dirty="0"/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Authentication process</a:t>
            </a:r>
          </a:p>
          <a:p>
            <a:pPr marL="1397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Not handling image size change attacks</a:t>
            </a:r>
            <a:endParaRPr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694</Words>
  <Application>Microsoft Office PowerPoint</Application>
  <PresentationFormat>On-screen Show (16:9)</PresentationFormat>
  <Paragraphs>133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Open Sans</vt:lpstr>
      <vt:lpstr>Century Gothic</vt:lpstr>
      <vt:lpstr>Economica</vt:lpstr>
      <vt:lpstr>Arial</vt:lpstr>
      <vt:lpstr>Luxe</vt:lpstr>
      <vt:lpstr>SELF EMBEDDING WATERMARKING SYSTEM</vt:lpstr>
      <vt:lpstr>Outline</vt:lpstr>
      <vt:lpstr>Introduction</vt:lpstr>
      <vt:lpstr>Literature Review</vt:lpstr>
      <vt:lpstr>Previous Work Done (Mid Evaluation)</vt:lpstr>
      <vt:lpstr>System Overview</vt:lpstr>
      <vt:lpstr>Technologies Used</vt:lpstr>
      <vt:lpstr>Methodology</vt:lpstr>
      <vt:lpstr>Code Explanation Triple Recovery Method</vt:lpstr>
      <vt:lpstr>Prototype Results (Triple Recovery Method)</vt:lpstr>
      <vt:lpstr>Prototype Results (Triple Recovery Method)</vt:lpstr>
      <vt:lpstr>Prototype Results (Triple Recovery Method)</vt:lpstr>
      <vt:lpstr>Prototype Results (Triple Recovery Method)</vt:lpstr>
      <vt:lpstr>Prototype Results (Triple Recovery Method)</vt:lpstr>
      <vt:lpstr>Prototype Results (Triple Recovery Method)</vt:lpstr>
      <vt:lpstr>Improvements</vt:lpstr>
      <vt:lpstr>Video Watermarking Process</vt:lpstr>
      <vt:lpstr>No key frame</vt:lpstr>
      <vt:lpstr>Video Watermarking Process</vt:lpstr>
      <vt:lpstr>Future Work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EMBEDDING WATERMARKING SYSTEM</dc:title>
  <cp:lastModifiedBy>Arbab Hamd</cp:lastModifiedBy>
  <cp:revision>6</cp:revision>
  <dcterms:modified xsi:type="dcterms:W3CDTF">2022-06-27T07:21:06Z</dcterms:modified>
</cp:coreProperties>
</file>